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6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5" r:id="rId11"/>
    <p:sldId id="266" r:id="rId12"/>
    <p:sldId id="267" r:id="rId13"/>
    <p:sldId id="269" r:id="rId14"/>
    <p:sldId id="264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14" y="-2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204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F9D385-5F5A-44E2-9D87-C9B5A2DAE50F}" type="datetimeFigureOut">
              <a:rPr lang="en-US" smtClean="0"/>
              <a:t>12/15/2019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057776-9297-4A90-B4CC-9A24194930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2628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Changing </a:t>
            </a:r>
            <a:r>
              <a:rPr lang="en-US" dirty="0" smtClean="0"/>
              <a:t>stage is when the real transition is made.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Individuals start learning about the new organizational </a:t>
            </a:r>
            <a:r>
              <a:rPr lang="en-US" dirty="0" smtClean="0"/>
              <a:t>culture. The initial</a:t>
            </a:r>
            <a:r>
              <a:rPr lang="en-US" baseline="0" dirty="0" smtClean="0"/>
              <a:t> </a:t>
            </a:r>
            <a:r>
              <a:rPr lang="en-US" dirty="0" smtClean="0"/>
              <a:t>stage </a:t>
            </a:r>
            <a:r>
              <a:rPr lang="en-US" dirty="0" smtClean="0"/>
              <a:t>entails the creation of awareness among the staff on the areas that need change. </a:t>
            </a:r>
            <a:r>
              <a:rPr lang="en-US" smtClean="0"/>
              <a:t>The </a:t>
            </a:r>
            <a:r>
              <a:rPr lang="en-US" smtClean="0"/>
              <a:t>final </a:t>
            </a:r>
            <a:r>
              <a:rPr lang="en-US" dirty="0" smtClean="0"/>
              <a:t>stage involves stabilizing and reinforcing the new state (</a:t>
            </a:r>
            <a:r>
              <a:rPr lang="en-US" dirty="0" err="1" smtClean="0"/>
              <a:t>Hussain</a:t>
            </a:r>
            <a:r>
              <a:rPr lang="en-US" dirty="0" smtClean="0"/>
              <a:t> et al., 2018).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57776-9297-4A90-B4CC-9A241949308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8109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Patients surveys will be carried out to gather information about medical outcomes.</a:t>
            </a:r>
          </a:p>
          <a:p>
            <a:r>
              <a:rPr lang="en-US" dirty="0" smtClean="0"/>
              <a:t>Medical record audits will provide data on procedural and interventional outcomes.</a:t>
            </a:r>
          </a:p>
          <a:p>
            <a:r>
              <a:rPr lang="en-US" dirty="0" smtClean="0"/>
              <a:t>Interviewing the patients will provide information on patient-rate care characteristics.</a:t>
            </a:r>
          </a:p>
          <a:p>
            <a:r>
              <a:rPr lang="en-US" dirty="0" smtClean="0"/>
              <a:t>Staff survey will provide data on practice experience.</a:t>
            </a:r>
          </a:p>
          <a:p>
            <a:r>
              <a:rPr lang="en-US" dirty="0" smtClean="0"/>
              <a:t>Clinician surveys will provide data on organizational efficiency.</a:t>
            </a:r>
          </a:p>
          <a:p>
            <a:r>
              <a:rPr lang="en-US" dirty="0" smtClean="0"/>
              <a:t>Ethnographic observations will provide data on practice development (Jaen et al., 2010). </a:t>
            </a:r>
          </a:p>
          <a:p>
            <a:r>
              <a:rPr lang="en-US" dirty="0" smtClean="0"/>
              <a:t>Environmental measures will provide data on the environment.</a:t>
            </a:r>
          </a:p>
          <a:p>
            <a:r>
              <a:rPr lang="en-US" dirty="0" smtClean="0"/>
              <a:t>Financial records will provide data on the finances of the facility.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57776-9297-4A90-B4CC-9A241949308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9516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Team members should have the appropriate skills and knowledge for the change initiative.</a:t>
            </a:r>
          </a:p>
          <a:p>
            <a:r>
              <a:rPr lang="en-US" dirty="0" smtClean="0"/>
              <a:t>The team should be highly experienced.</a:t>
            </a:r>
          </a:p>
          <a:p>
            <a:r>
              <a:rPr lang="en-US" dirty="0" smtClean="0"/>
              <a:t>The individuals selected should be in leadership positions.</a:t>
            </a:r>
          </a:p>
          <a:p>
            <a:r>
              <a:rPr lang="en-US" dirty="0" smtClean="0"/>
              <a:t>The individuals selected should also be competent.</a:t>
            </a:r>
          </a:p>
          <a:p>
            <a:r>
              <a:rPr lang="en-US" dirty="0" smtClean="0"/>
              <a:t>The persons chosen should also have good communication skills.</a:t>
            </a:r>
          </a:p>
          <a:p>
            <a:r>
              <a:rPr lang="en-US" dirty="0" smtClean="0"/>
              <a:t>The team should also be ready to learn.</a:t>
            </a:r>
          </a:p>
          <a:p>
            <a:r>
              <a:rPr lang="en-US" dirty="0" smtClean="0"/>
              <a:t>The team should also be oriented to achieving the new organizational goals. </a:t>
            </a:r>
          </a:p>
          <a:p>
            <a:r>
              <a:rPr lang="en-US" dirty="0" smtClean="0"/>
              <a:t>The individuals selected should be creative and flexible.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57776-9297-4A90-B4CC-9A241949308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3684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Videoconferencing can be used to communicate the essentials of the change initiative.</a:t>
            </a:r>
          </a:p>
          <a:p>
            <a:r>
              <a:rPr lang="en-US" dirty="0" smtClean="0"/>
              <a:t>The company’s intranet will also used to post important messages.</a:t>
            </a:r>
          </a:p>
          <a:p>
            <a:r>
              <a:rPr lang="en-US" dirty="0" smtClean="0"/>
              <a:t>Emails can also be sent to the staff on the proposed change initiative.</a:t>
            </a:r>
          </a:p>
          <a:p>
            <a:r>
              <a:rPr lang="en-US" dirty="0" smtClean="0"/>
              <a:t>Print media such as flyers can be used to present the change model.</a:t>
            </a:r>
          </a:p>
          <a:p>
            <a:r>
              <a:rPr lang="en-US" dirty="0" smtClean="0"/>
              <a:t>The management can publish encouraging and motivational blog posts.</a:t>
            </a:r>
          </a:p>
          <a:p>
            <a:r>
              <a:rPr lang="en-US" dirty="0" smtClean="0"/>
              <a:t>The management can also post videos and photos related to the change in the organization’s website. </a:t>
            </a:r>
          </a:p>
          <a:p>
            <a:r>
              <a:rPr lang="en-US" dirty="0" smtClean="0"/>
              <a:t>Online group discussions will be used to discuss about the change.</a:t>
            </a:r>
          </a:p>
          <a:p>
            <a:r>
              <a:rPr lang="en-US" dirty="0" smtClean="0"/>
              <a:t>Also, the management can send information about the change through instant </a:t>
            </a:r>
            <a:r>
              <a:rPr lang="en-US" dirty="0" err="1" smtClean="0"/>
              <a:t>messsaging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57776-9297-4A90-B4CC-9A241949308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8270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Stakeholders will be provided with a comprehensive plan about the change.</a:t>
            </a:r>
          </a:p>
          <a:p>
            <a:r>
              <a:rPr lang="en-US" dirty="0" smtClean="0"/>
              <a:t>A detailed communication plan will be developed at the early stages.</a:t>
            </a:r>
          </a:p>
          <a:p>
            <a:r>
              <a:rPr lang="en-US" dirty="0" smtClean="0"/>
              <a:t>A conducive environment will be created for the proposed change.</a:t>
            </a:r>
          </a:p>
          <a:p>
            <a:r>
              <a:rPr lang="en-US" dirty="0" smtClean="0"/>
              <a:t>Stakeholders will be actively engaged in the change process.</a:t>
            </a:r>
          </a:p>
          <a:p>
            <a:r>
              <a:rPr lang="en-US" dirty="0" smtClean="0"/>
              <a:t>Stakeholder support committees will utilized to connect the change coordinator and the stakeholders.</a:t>
            </a:r>
          </a:p>
          <a:p>
            <a:r>
              <a:rPr lang="en-US" dirty="0" smtClean="0"/>
              <a:t>Stakeholders will be informed about the benefits of the changes.</a:t>
            </a:r>
          </a:p>
          <a:p>
            <a:r>
              <a:rPr lang="en-US" dirty="0" smtClean="0"/>
              <a:t>Stakeholders should be informed about the resisters and champions of the change initiative</a:t>
            </a:r>
          </a:p>
          <a:p>
            <a:r>
              <a:rPr lang="en-US" dirty="0" smtClean="0"/>
              <a:t>A positive relationship will be established with the stakeholders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57776-9297-4A90-B4CC-9A241949308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667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Collaborative teams with common objectives will be created.</a:t>
            </a:r>
          </a:p>
          <a:p>
            <a:r>
              <a:rPr lang="en-US" dirty="0" smtClean="0"/>
              <a:t>Teams will be created based on the skills and knowledge to maximize their potential.</a:t>
            </a:r>
          </a:p>
          <a:p>
            <a:r>
              <a:rPr lang="en-US" dirty="0" smtClean="0"/>
              <a:t>Teams will be required to be persuasive and energetic about the changes.</a:t>
            </a:r>
          </a:p>
          <a:p>
            <a:r>
              <a:rPr lang="en-US" dirty="0" smtClean="0"/>
              <a:t>The change coordinator will also be required to be passionate about the proposed change.</a:t>
            </a:r>
          </a:p>
          <a:p>
            <a:r>
              <a:rPr lang="en-US" dirty="0" smtClean="0"/>
              <a:t>The staff should be give opportunities to provide feedback.</a:t>
            </a:r>
          </a:p>
          <a:p>
            <a:r>
              <a:rPr lang="en-US" dirty="0" smtClean="0"/>
              <a:t>The management should be positive and supportive to the employees during the change process. </a:t>
            </a:r>
          </a:p>
          <a:p>
            <a:r>
              <a:rPr lang="en-US" dirty="0" smtClean="0"/>
              <a:t>Clinicians should be provided with data to support the need for change.</a:t>
            </a:r>
          </a:p>
          <a:p>
            <a:r>
              <a:rPr lang="en-US" dirty="0" smtClean="0"/>
              <a:t>Conflicts related to the change initiative will be resolved effectively.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57776-9297-4A90-B4CC-9A241949308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6134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management will create awareness of how the existing culture impacts negatively on the organization. </a:t>
            </a:r>
          </a:p>
          <a:p>
            <a:r>
              <a:rPr lang="en-US" dirty="0" smtClean="0"/>
              <a:t>Old behavioral characteristics and processes will be examined.</a:t>
            </a:r>
          </a:p>
          <a:p>
            <a:r>
              <a:rPr lang="en-US" dirty="0" smtClean="0"/>
              <a:t>The analysis will help show the staff why change is inevitable.</a:t>
            </a:r>
          </a:p>
          <a:p>
            <a:r>
              <a:rPr lang="en-US" dirty="0" smtClean="0"/>
              <a:t>The essentials of the change process will be communicated to the staff.</a:t>
            </a:r>
          </a:p>
          <a:p>
            <a:r>
              <a:rPr lang="en-US" dirty="0" smtClean="0"/>
              <a:t>The new change model will be implemented.</a:t>
            </a:r>
          </a:p>
          <a:p>
            <a:r>
              <a:rPr lang="en-US" dirty="0" smtClean="0"/>
              <a:t>Staff will be required to learn new traits, ways of thinking, and processes.</a:t>
            </a:r>
          </a:p>
          <a:p>
            <a:r>
              <a:rPr lang="en-US" dirty="0" smtClean="0"/>
              <a:t>Support will be offered to the employees to make them comfortable with the new culture.</a:t>
            </a:r>
          </a:p>
          <a:p>
            <a:r>
              <a:rPr lang="en-US" dirty="0" smtClean="0"/>
              <a:t>The new state will be solidified to prevent reverting to the old culture.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57776-9297-4A90-B4CC-9A241949308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4413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employees should be regularly educated on the new structural and cultural changes.</a:t>
            </a:r>
          </a:p>
          <a:p>
            <a:r>
              <a:rPr lang="en-US" dirty="0" smtClean="0"/>
              <a:t>Attainable goals about the new model should be set.</a:t>
            </a:r>
          </a:p>
          <a:p>
            <a:r>
              <a:rPr lang="en-US" dirty="0" smtClean="0"/>
              <a:t>Regular communication should be made to the team.</a:t>
            </a:r>
          </a:p>
          <a:p>
            <a:r>
              <a:rPr lang="en-US" dirty="0" smtClean="0"/>
              <a:t>The outcomes of the new system should be communicated to the staff. </a:t>
            </a:r>
          </a:p>
          <a:p>
            <a:r>
              <a:rPr lang="en-US" dirty="0" smtClean="0"/>
              <a:t>Staff and clinicians should rewarded for their contributing in ensuring the change.</a:t>
            </a:r>
          </a:p>
          <a:p>
            <a:r>
              <a:rPr lang="en-US" dirty="0" smtClean="0"/>
              <a:t>The implications of the change should be discussed with the employees. </a:t>
            </a:r>
          </a:p>
          <a:p>
            <a:r>
              <a:rPr lang="en-US" dirty="0" smtClean="0"/>
              <a:t>Staff should be given opportunities to provide feedback about the new changes.</a:t>
            </a:r>
          </a:p>
          <a:p>
            <a:r>
              <a:rPr lang="en-US" dirty="0" smtClean="0"/>
              <a:t>Necessary infrastructure should be developed to support the change (Silver, </a:t>
            </a:r>
            <a:r>
              <a:rPr lang="en-US" dirty="0" err="1" smtClean="0"/>
              <a:t>McQuillan</a:t>
            </a:r>
            <a:r>
              <a:rPr lang="en-US" dirty="0" smtClean="0"/>
              <a:t>, &amp; </a:t>
            </a:r>
            <a:r>
              <a:rPr lang="en-US" dirty="0" err="1" smtClean="0"/>
              <a:t>Chertow</a:t>
            </a:r>
            <a:r>
              <a:rPr lang="en-US" dirty="0" smtClean="0"/>
              <a:t>, 2016).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57776-9297-4A90-B4CC-9A241949308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1970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change initiative will make the organization more responsive to patient needs.</a:t>
            </a:r>
          </a:p>
          <a:p>
            <a:r>
              <a:rPr lang="en-US" dirty="0" smtClean="0"/>
              <a:t>It will help improve medical outcomes.</a:t>
            </a:r>
          </a:p>
          <a:p>
            <a:r>
              <a:rPr lang="en-US" dirty="0" smtClean="0"/>
              <a:t>It will help improve organizational efficiency.</a:t>
            </a:r>
          </a:p>
          <a:p>
            <a:r>
              <a:rPr lang="en-US" dirty="0" smtClean="0"/>
              <a:t>It will also help promote clinician productivity.</a:t>
            </a:r>
          </a:p>
          <a:p>
            <a:r>
              <a:rPr lang="en-US" dirty="0" smtClean="0"/>
              <a:t>The time for administering care will be reduced significantly.</a:t>
            </a:r>
          </a:p>
          <a:p>
            <a:r>
              <a:rPr lang="en-US" dirty="0" smtClean="0"/>
              <a:t>Patient satisfaction will be improved. </a:t>
            </a:r>
          </a:p>
          <a:p>
            <a:r>
              <a:rPr lang="en-US" dirty="0" smtClean="0"/>
              <a:t>There will be an increased return on investment.</a:t>
            </a:r>
          </a:p>
          <a:p>
            <a:r>
              <a:rPr lang="en-US" dirty="0" smtClean="0"/>
              <a:t>The change initiative will create opportunities for creativity and innovation.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57776-9297-4A90-B4CC-9A241949308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25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change initiative will work since it will enable smooth transition from one culture to another.</a:t>
            </a:r>
          </a:p>
          <a:p>
            <a:r>
              <a:rPr lang="en-US" dirty="0" smtClean="0"/>
              <a:t>The productivity and the morale of the employees will be improved.</a:t>
            </a:r>
          </a:p>
          <a:p>
            <a:r>
              <a:rPr lang="en-US" dirty="0" smtClean="0"/>
              <a:t>A correct perception about care will be created.</a:t>
            </a:r>
          </a:p>
          <a:p>
            <a:r>
              <a:rPr lang="en-US" dirty="0" smtClean="0"/>
              <a:t>Resistance to the new change model will be minimal.</a:t>
            </a:r>
          </a:p>
          <a:p>
            <a:r>
              <a:rPr lang="en-US" dirty="0" smtClean="0"/>
              <a:t>Cooperation and collaboration among clinicians will be improved.</a:t>
            </a:r>
          </a:p>
          <a:p>
            <a:r>
              <a:rPr lang="en-US" dirty="0" smtClean="0"/>
              <a:t>Optimal care outcomes will be achieved.</a:t>
            </a:r>
          </a:p>
          <a:p>
            <a:r>
              <a:rPr lang="en-US" dirty="0" smtClean="0"/>
              <a:t>Stress and anxiety among the staff will be minimized.</a:t>
            </a:r>
          </a:p>
          <a:p>
            <a:r>
              <a:rPr lang="en-US" dirty="0" smtClean="0"/>
              <a:t>Positive opportunities will be created for care improvement.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57776-9297-4A90-B4CC-9A241949308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8832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Effective communication strategies will be put in place.</a:t>
            </a:r>
          </a:p>
          <a:p>
            <a:r>
              <a:rPr lang="en-US" dirty="0" smtClean="0"/>
              <a:t>Employee acceptance will be prevalent in the long-term.</a:t>
            </a:r>
          </a:p>
          <a:p>
            <a:r>
              <a:rPr lang="en-US" dirty="0" smtClean="0"/>
              <a:t>Employee loyalty will be enhanced due to improve care environment.</a:t>
            </a:r>
          </a:p>
          <a:p>
            <a:r>
              <a:rPr lang="en-US" dirty="0" smtClean="0"/>
              <a:t>Customer satisfaction will be achieved after the implementation of the change initiative.</a:t>
            </a:r>
          </a:p>
          <a:p>
            <a:r>
              <a:rPr lang="en-US" dirty="0" smtClean="0"/>
              <a:t>The change will be supported with careful planning and follow up.</a:t>
            </a:r>
          </a:p>
          <a:p>
            <a:r>
              <a:rPr lang="en-US" dirty="0" smtClean="0"/>
              <a:t>The change model will create room for modification.</a:t>
            </a:r>
          </a:p>
          <a:p>
            <a:r>
              <a:rPr lang="en-US" dirty="0" smtClean="0"/>
              <a:t>Stakeholders, suppliers, and customers will comprehend the need for change.</a:t>
            </a:r>
          </a:p>
          <a:p>
            <a:r>
              <a:rPr lang="en-US" dirty="0" smtClean="0"/>
              <a:t>The possibilities for failure will be reduced.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57776-9297-4A90-B4CC-9A241949308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7879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AC67370C-7356-42A4-BE44-FD7F59F94E92}" type="datetimeFigureOut">
              <a:rPr lang="en-US" smtClean="0"/>
              <a:t>12/15/2019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58DA2DA2-34E9-4930-8F04-CB3D9CE288F3}" type="slidenum">
              <a:rPr lang="en-US" smtClean="0"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7370C-7356-42A4-BE44-FD7F59F94E92}" type="datetimeFigureOut">
              <a:rPr lang="en-US" smtClean="0"/>
              <a:t>12/15/2019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A2DA2-34E9-4930-8F04-CB3D9CE288F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7370C-7356-42A4-BE44-FD7F59F94E92}" type="datetimeFigureOut">
              <a:rPr lang="en-US" smtClean="0"/>
              <a:t>12/15/2019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A2DA2-34E9-4930-8F04-CB3D9CE288F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7370C-7356-42A4-BE44-FD7F59F94E92}" type="datetimeFigureOut">
              <a:rPr lang="en-US" smtClean="0"/>
              <a:t>12/15/2019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A2DA2-34E9-4930-8F04-CB3D9CE288F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7370C-7356-42A4-BE44-FD7F59F94E92}" type="datetimeFigureOut">
              <a:rPr lang="en-US" smtClean="0"/>
              <a:t>12/15/2019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A2DA2-34E9-4930-8F04-CB3D9CE288F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7370C-7356-42A4-BE44-FD7F59F94E92}" type="datetimeFigureOut">
              <a:rPr lang="en-US" smtClean="0"/>
              <a:t>12/15/2019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A2DA2-34E9-4930-8F04-CB3D9CE288F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7370C-7356-42A4-BE44-FD7F59F94E92}" type="datetimeFigureOut">
              <a:rPr lang="en-US" smtClean="0"/>
              <a:t>12/15/2019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A2DA2-34E9-4930-8F04-CB3D9CE288F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7370C-7356-42A4-BE44-FD7F59F94E92}" type="datetimeFigureOut">
              <a:rPr lang="en-US" smtClean="0"/>
              <a:t>12/15/2019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A2DA2-34E9-4930-8F04-CB3D9CE288F3}" type="slidenum">
              <a:rPr lang="en-US" smtClean="0"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7370C-7356-42A4-BE44-FD7F59F94E92}" type="datetimeFigureOut">
              <a:rPr lang="en-US" smtClean="0"/>
              <a:t>12/15/2019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A2DA2-34E9-4930-8F04-CB3D9CE288F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7370C-7356-42A4-BE44-FD7F59F94E92}" type="datetimeFigureOut">
              <a:rPr lang="en-US" smtClean="0"/>
              <a:t>12/15/2019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A2DA2-34E9-4930-8F04-CB3D9CE288F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7370C-7356-42A4-BE44-FD7F59F94E92}" type="datetimeFigureOut">
              <a:rPr lang="en-US" smtClean="0"/>
              <a:t>12/15/2019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A2DA2-34E9-4930-8F04-CB3D9CE288F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AC67370C-7356-42A4-BE44-FD7F59F94E92}" type="datetimeFigureOut">
              <a:rPr lang="en-US" smtClean="0"/>
              <a:t>12/15/2019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58DA2DA2-34E9-4930-8F04-CB3D9CE288F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Change Model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Implementation Strategy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84612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Combination of </a:t>
            </a:r>
            <a:r>
              <a:rPr lang="en-US" dirty="0" smtClean="0"/>
              <a:t>Change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err="1" smtClean="0"/>
              <a:t>Lewin’s</a:t>
            </a:r>
            <a:r>
              <a:rPr lang="en-US" dirty="0" smtClean="0"/>
              <a:t>, McKinsey 7 S model, and </a:t>
            </a:r>
            <a:r>
              <a:rPr lang="en-US" dirty="0" err="1" smtClean="0"/>
              <a:t>Kotter’s</a:t>
            </a:r>
            <a:r>
              <a:rPr lang="en-US" dirty="0" smtClean="0"/>
              <a:t> </a:t>
            </a:r>
            <a:r>
              <a:rPr lang="en-US" dirty="0" smtClean="0"/>
              <a:t> </a:t>
            </a:r>
            <a:r>
              <a:rPr lang="en-US" dirty="0" smtClean="0"/>
              <a:t>change model will be appropriate for my organization. </a:t>
            </a:r>
          </a:p>
          <a:p>
            <a:r>
              <a:rPr lang="en-US" dirty="0" smtClean="0"/>
              <a:t>Creation </a:t>
            </a:r>
            <a:r>
              <a:rPr lang="en-US" dirty="0" smtClean="0"/>
              <a:t>of awareness </a:t>
            </a:r>
          </a:p>
          <a:p>
            <a:r>
              <a:rPr lang="en-US" dirty="0" smtClean="0"/>
              <a:t>Addressing </a:t>
            </a:r>
            <a:r>
              <a:rPr lang="en-US" dirty="0" smtClean="0"/>
              <a:t>the impacts of status quo .</a:t>
            </a:r>
          </a:p>
          <a:p>
            <a:r>
              <a:rPr lang="en-US" dirty="0" smtClean="0"/>
              <a:t>Communication </a:t>
            </a:r>
            <a:endParaRPr lang="en-US" dirty="0"/>
          </a:p>
          <a:p>
            <a:r>
              <a:rPr lang="en-US" dirty="0" smtClean="0"/>
              <a:t>Changing stage is when the real transition is made. </a:t>
            </a:r>
          </a:p>
          <a:p>
            <a:r>
              <a:rPr lang="en-US" dirty="0"/>
              <a:t>L</a:t>
            </a:r>
            <a:r>
              <a:rPr lang="en-US" dirty="0" smtClean="0"/>
              <a:t>earning about the new organizational culture.</a:t>
            </a:r>
          </a:p>
          <a:p>
            <a:r>
              <a:rPr lang="en-US" dirty="0" smtClean="0"/>
              <a:t>The </a:t>
            </a:r>
            <a:r>
              <a:rPr lang="en-US" dirty="0" smtClean="0"/>
              <a:t>final stage will involves </a:t>
            </a:r>
            <a:r>
              <a:rPr lang="en-US" dirty="0" smtClean="0"/>
              <a:t>stabilization and reinforcement.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22694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 of 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Patients surveys </a:t>
            </a:r>
            <a:r>
              <a:rPr lang="en-US" dirty="0" smtClean="0"/>
              <a:t>.</a:t>
            </a:r>
          </a:p>
          <a:p>
            <a:r>
              <a:rPr lang="en-US" dirty="0" smtClean="0"/>
              <a:t>Medical </a:t>
            </a:r>
            <a:r>
              <a:rPr lang="en-US" dirty="0" smtClean="0"/>
              <a:t>record audits </a:t>
            </a:r>
            <a:r>
              <a:rPr lang="en-US" dirty="0" smtClean="0"/>
              <a:t>.</a:t>
            </a:r>
          </a:p>
          <a:p>
            <a:r>
              <a:rPr lang="en-US" dirty="0" smtClean="0"/>
              <a:t>Interviewing </a:t>
            </a:r>
            <a:r>
              <a:rPr lang="en-US" dirty="0" smtClean="0"/>
              <a:t>the patients </a:t>
            </a:r>
            <a:r>
              <a:rPr lang="en-US" dirty="0" smtClean="0"/>
              <a:t>.</a:t>
            </a:r>
          </a:p>
          <a:p>
            <a:r>
              <a:rPr lang="en-US" dirty="0" smtClean="0"/>
              <a:t>Staff survey.</a:t>
            </a:r>
            <a:endParaRPr lang="en-US" dirty="0" smtClean="0"/>
          </a:p>
          <a:p>
            <a:r>
              <a:rPr lang="en-US" dirty="0" smtClean="0"/>
              <a:t>Clinician surveys </a:t>
            </a:r>
            <a:r>
              <a:rPr lang="en-US" dirty="0" smtClean="0"/>
              <a:t>.</a:t>
            </a:r>
          </a:p>
          <a:p>
            <a:r>
              <a:rPr lang="en-US" dirty="0" smtClean="0"/>
              <a:t>Ethnographic observations.</a:t>
            </a:r>
          </a:p>
          <a:p>
            <a:r>
              <a:rPr lang="en-US" dirty="0" smtClean="0"/>
              <a:t>Environmental measures.</a:t>
            </a:r>
          </a:p>
          <a:p>
            <a:r>
              <a:rPr lang="en-US" dirty="0" smtClean="0"/>
              <a:t>Financial records.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7314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Criteria for Team Selection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 </a:t>
            </a:r>
            <a:r>
              <a:rPr lang="en-US" dirty="0"/>
              <a:t>A</a:t>
            </a:r>
            <a:r>
              <a:rPr lang="en-US" dirty="0" smtClean="0"/>
              <a:t>ppropriate skills.</a:t>
            </a:r>
            <a:endParaRPr lang="en-US" dirty="0" smtClean="0"/>
          </a:p>
          <a:p>
            <a:r>
              <a:rPr lang="en-US" dirty="0"/>
              <a:t>H</a:t>
            </a:r>
            <a:r>
              <a:rPr lang="en-US" dirty="0" smtClean="0"/>
              <a:t>ighly </a:t>
            </a:r>
            <a:r>
              <a:rPr lang="en-US" dirty="0" smtClean="0"/>
              <a:t>experienced.</a:t>
            </a:r>
          </a:p>
          <a:p>
            <a:r>
              <a:rPr lang="en-US" dirty="0" smtClean="0"/>
              <a:t>Leadership </a:t>
            </a:r>
            <a:r>
              <a:rPr lang="en-US" dirty="0" smtClean="0"/>
              <a:t>positions.</a:t>
            </a:r>
          </a:p>
          <a:p>
            <a:r>
              <a:rPr lang="en-US" dirty="0" smtClean="0"/>
              <a:t>C</a:t>
            </a:r>
            <a:r>
              <a:rPr lang="en-US" dirty="0" smtClean="0"/>
              <a:t>ompetency.</a:t>
            </a:r>
            <a:endParaRPr lang="en-US" dirty="0" smtClean="0"/>
          </a:p>
          <a:p>
            <a:r>
              <a:rPr lang="en-US" dirty="0"/>
              <a:t>G</a:t>
            </a:r>
            <a:r>
              <a:rPr lang="en-US" dirty="0" smtClean="0"/>
              <a:t>ood </a:t>
            </a:r>
            <a:r>
              <a:rPr lang="en-US" dirty="0" smtClean="0"/>
              <a:t>communication skills.</a:t>
            </a:r>
          </a:p>
          <a:p>
            <a:r>
              <a:rPr lang="en-US" dirty="0" smtClean="0"/>
              <a:t>Readiness to </a:t>
            </a:r>
            <a:r>
              <a:rPr lang="en-US" dirty="0" smtClean="0"/>
              <a:t>learn</a:t>
            </a:r>
            <a:r>
              <a:rPr lang="en-US" dirty="0" smtClean="0"/>
              <a:t>.</a:t>
            </a:r>
          </a:p>
          <a:p>
            <a:r>
              <a:rPr lang="en-US" dirty="0" smtClean="0"/>
              <a:t>Goal-oriented.</a:t>
            </a:r>
            <a:endParaRPr lang="en-US" dirty="0" smtClean="0"/>
          </a:p>
          <a:p>
            <a:r>
              <a:rPr lang="en-US" dirty="0"/>
              <a:t>C</a:t>
            </a:r>
            <a:r>
              <a:rPr lang="en-US" dirty="0" smtClean="0"/>
              <a:t>reative </a:t>
            </a:r>
            <a:r>
              <a:rPr lang="en-US" dirty="0" smtClean="0"/>
              <a:t>and flexible.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05730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Communication Strategies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Videoconferencing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 smtClean="0"/>
              <a:t>company’s </a:t>
            </a:r>
            <a:r>
              <a:rPr lang="en-US" dirty="0" smtClean="0"/>
              <a:t>intranet.</a:t>
            </a:r>
          </a:p>
          <a:p>
            <a:r>
              <a:rPr lang="en-US" dirty="0" smtClean="0"/>
              <a:t>Emails .</a:t>
            </a:r>
          </a:p>
          <a:p>
            <a:r>
              <a:rPr lang="en-US" dirty="0" smtClean="0"/>
              <a:t>Print </a:t>
            </a:r>
            <a:r>
              <a:rPr lang="en-US" dirty="0" smtClean="0"/>
              <a:t>media such as </a:t>
            </a:r>
            <a:r>
              <a:rPr lang="en-US" dirty="0" smtClean="0"/>
              <a:t>flyers.</a:t>
            </a:r>
          </a:p>
          <a:p>
            <a:r>
              <a:rPr lang="en-US" dirty="0" smtClean="0"/>
              <a:t>Encouraging </a:t>
            </a:r>
            <a:r>
              <a:rPr lang="en-US" dirty="0" smtClean="0"/>
              <a:t>and motivational blog posts.</a:t>
            </a:r>
          </a:p>
          <a:p>
            <a:r>
              <a:rPr lang="en-US" dirty="0" smtClean="0"/>
              <a:t>Videos </a:t>
            </a:r>
            <a:r>
              <a:rPr lang="en-US" dirty="0" smtClean="0"/>
              <a:t>and </a:t>
            </a:r>
            <a:r>
              <a:rPr lang="en-US" dirty="0" smtClean="0"/>
              <a:t>photos.</a:t>
            </a:r>
          </a:p>
          <a:p>
            <a:r>
              <a:rPr lang="en-US" dirty="0" smtClean="0"/>
              <a:t>Online </a:t>
            </a:r>
            <a:r>
              <a:rPr lang="en-US" dirty="0" smtClean="0"/>
              <a:t>group </a:t>
            </a:r>
            <a:r>
              <a:rPr lang="en-US" dirty="0" smtClean="0"/>
              <a:t>discussions.</a:t>
            </a:r>
          </a:p>
          <a:p>
            <a:r>
              <a:rPr lang="en-US" dirty="0" smtClean="0"/>
              <a:t>Instant messaging.</a:t>
            </a: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302484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Strategies for Gathering Shareholders’ Support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/>
              <a:t>C</a:t>
            </a:r>
            <a:r>
              <a:rPr lang="en-US" dirty="0" smtClean="0"/>
              <a:t>omprehensive plans.</a:t>
            </a:r>
          </a:p>
          <a:p>
            <a:r>
              <a:rPr lang="en-US" dirty="0" smtClean="0"/>
              <a:t>A </a:t>
            </a:r>
            <a:r>
              <a:rPr lang="en-US" dirty="0" smtClean="0"/>
              <a:t>detailed communication plan </a:t>
            </a:r>
            <a:r>
              <a:rPr lang="en-US" dirty="0" smtClean="0"/>
              <a:t>.</a:t>
            </a:r>
          </a:p>
          <a:p>
            <a:r>
              <a:rPr lang="en-US" dirty="0" smtClean="0"/>
              <a:t>Conducive environment .</a:t>
            </a:r>
          </a:p>
          <a:p>
            <a:r>
              <a:rPr lang="en-US" dirty="0"/>
              <a:t>A</a:t>
            </a:r>
            <a:r>
              <a:rPr lang="en-US" dirty="0" smtClean="0"/>
              <a:t>ctively engaging them  </a:t>
            </a:r>
            <a:r>
              <a:rPr lang="en-US" dirty="0" smtClean="0"/>
              <a:t>in the change process.</a:t>
            </a:r>
          </a:p>
          <a:p>
            <a:r>
              <a:rPr lang="en-US" dirty="0" smtClean="0"/>
              <a:t>Stakeholder support committees </a:t>
            </a:r>
            <a:r>
              <a:rPr lang="en-US" dirty="0" smtClean="0"/>
              <a:t>.</a:t>
            </a:r>
          </a:p>
          <a:p>
            <a:r>
              <a:rPr lang="en-US" dirty="0" smtClean="0"/>
              <a:t>i</a:t>
            </a:r>
            <a:r>
              <a:rPr lang="en-US" dirty="0" smtClean="0"/>
              <a:t>nformation </a:t>
            </a:r>
            <a:r>
              <a:rPr lang="en-US" dirty="0" smtClean="0"/>
              <a:t>about the benefits of the changes.</a:t>
            </a:r>
          </a:p>
          <a:p>
            <a:r>
              <a:rPr lang="en-US" dirty="0" smtClean="0"/>
              <a:t>Information about</a:t>
            </a:r>
            <a:r>
              <a:rPr lang="en-US" dirty="0" smtClean="0"/>
              <a:t> </a:t>
            </a:r>
            <a:r>
              <a:rPr lang="en-US" dirty="0" smtClean="0"/>
              <a:t>the resisters and champions of the change initiative</a:t>
            </a:r>
          </a:p>
          <a:p>
            <a:r>
              <a:rPr lang="en-US" dirty="0" smtClean="0"/>
              <a:t>Creating a</a:t>
            </a:r>
            <a:r>
              <a:rPr lang="en-US" dirty="0" smtClean="0"/>
              <a:t> </a:t>
            </a:r>
            <a:r>
              <a:rPr lang="en-US" dirty="0" smtClean="0"/>
              <a:t>positive </a:t>
            </a:r>
            <a:r>
              <a:rPr lang="en-US" dirty="0" smtClean="0"/>
              <a:t>relationship.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11273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Strategies for Overcoming Resistance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Collaborative </a:t>
            </a:r>
            <a:r>
              <a:rPr lang="en-US" dirty="0" smtClean="0"/>
              <a:t>teams.</a:t>
            </a:r>
          </a:p>
          <a:p>
            <a:r>
              <a:rPr lang="en-US" dirty="0"/>
              <a:t>S</a:t>
            </a:r>
            <a:r>
              <a:rPr lang="en-US" dirty="0" smtClean="0"/>
              <a:t>kills </a:t>
            </a:r>
            <a:r>
              <a:rPr lang="en-US" dirty="0" smtClean="0"/>
              <a:t>and knowledge </a:t>
            </a:r>
            <a:r>
              <a:rPr lang="en-US" dirty="0" smtClean="0"/>
              <a:t>criterion.</a:t>
            </a:r>
          </a:p>
          <a:p>
            <a:r>
              <a:rPr lang="en-US" dirty="0" smtClean="0"/>
              <a:t>Persuasion</a:t>
            </a:r>
            <a:r>
              <a:rPr lang="en-US" dirty="0" smtClean="0"/>
              <a:t> </a:t>
            </a:r>
            <a:r>
              <a:rPr lang="en-US" dirty="0" smtClean="0"/>
              <a:t>and energetic about the changes.</a:t>
            </a:r>
          </a:p>
          <a:p>
            <a:r>
              <a:rPr lang="en-US" dirty="0" smtClean="0"/>
              <a:t>Showing passion about </a:t>
            </a:r>
            <a:r>
              <a:rPr lang="en-US" dirty="0" smtClean="0"/>
              <a:t>the proposed change.</a:t>
            </a:r>
          </a:p>
          <a:p>
            <a:r>
              <a:rPr lang="en-US" dirty="0" smtClean="0"/>
              <a:t>Providing</a:t>
            </a:r>
            <a:r>
              <a:rPr lang="en-US" dirty="0" smtClean="0"/>
              <a:t> </a:t>
            </a:r>
            <a:r>
              <a:rPr lang="en-US" dirty="0" smtClean="0"/>
              <a:t>opportunities to provide feedback.</a:t>
            </a:r>
          </a:p>
          <a:p>
            <a:r>
              <a:rPr lang="en-US" dirty="0" smtClean="0"/>
              <a:t>Positivity</a:t>
            </a:r>
            <a:r>
              <a:rPr lang="en-US" dirty="0" smtClean="0"/>
              <a:t> and supportiveness to </a:t>
            </a:r>
            <a:r>
              <a:rPr lang="en-US" dirty="0" smtClean="0"/>
              <a:t>the employees </a:t>
            </a:r>
            <a:endParaRPr lang="en-US" dirty="0" smtClean="0"/>
          </a:p>
          <a:p>
            <a:r>
              <a:rPr lang="en-US" dirty="0"/>
              <a:t>D</a:t>
            </a:r>
            <a:r>
              <a:rPr lang="en-US" dirty="0" smtClean="0"/>
              <a:t>ata </a:t>
            </a:r>
            <a:r>
              <a:rPr lang="en-US" dirty="0" smtClean="0"/>
              <a:t>to support the need for </a:t>
            </a:r>
            <a:r>
              <a:rPr lang="en-US" dirty="0" smtClean="0"/>
              <a:t>change.</a:t>
            </a:r>
          </a:p>
          <a:p>
            <a:r>
              <a:rPr lang="en-US" dirty="0" smtClean="0"/>
              <a:t>Effective conflict resolution.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1097172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Implementation Strategies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</a:t>
            </a:r>
            <a:r>
              <a:rPr lang="en-US" dirty="0" smtClean="0"/>
              <a:t>reation of awareness .</a:t>
            </a:r>
          </a:p>
          <a:p>
            <a:r>
              <a:rPr lang="en-US" dirty="0" smtClean="0"/>
              <a:t>Examination of </a:t>
            </a:r>
            <a:r>
              <a:rPr lang="en-US" dirty="0" smtClean="0"/>
              <a:t>behavioral characteristics.</a:t>
            </a:r>
          </a:p>
          <a:p>
            <a:r>
              <a:rPr lang="en-US" dirty="0" smtClean="0"/>
              <a:t>The need for change. </a:t>
            </a:r>
          </a:p>
          <a:p>
            <a:r>
              <a:rPr lang="en-US" dirty="0" smtClean="0"/>
              <a:t>Communication of essentials. </a:t>
            </a:r>
          </a:p>
          <a:p>
            <a:r>
              <a:rPr lang="en-US" dirty="0" smtClean="0"/>
              <a:t>Implementation of the new change model. </a:t>
            </a:r>
          </a:p>
          <a:p>
            <a:r>
              <a:rPr lang="en-US" dirty="0" smtClean="0"/>
              <a:t>L</a:t>
            </a:r>
            <a:r>
              <a:rPr lang="en-US" dirty="0" smtClean="0"/>
              <a:t>earning of new </a:t>
            </a:r>
            <a:r>
              <a:rPr lang="en-US" dirty="0" smtClean="0"/>
              <a:t>traits, ways of thinking, and processes.</a:t>
            </a:r>
          </a:p>
          <a:p>
            <a:r>
              <a:rPr lang="en-US" dirty="0" smtClean="0"/>
              <a:t>Supporting employees.</a:t>
            </a:r>
          </a:p>
          <a:p>
            <a:r>
              <a:rPr lang="en-US" dirty="0" smtClean="0"/>
              <a:t>Consolidation of the new state.</a:t>
            </a:r>
          </a:p>
        </p:txBody>
      </p:sp>
    </p:spTree>
    <p:extLst>
      <p:ext uri="{BB962C8B-B14F-4D97-AF65-F5344CB8AC3E}">
        <p14:creationId xmlns:p14="http://schemas.microsoft.com/office/powerpoint/2010/main" val="31219262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Sustainability Strategies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Regular education.</a:t>
            </a:r>
          </a:p>
          <a:p>
            <a:r>
              <a:rPr lang="en-US" dirty="0" smtClean="0"/>
              <a:t>Setting attainable </a:t>
            </a:r>
            <a:r>
              <a:rPr lang="en-US" dirty="0" smtClean="0"/>
              <a:t>goals.</a:t>
            </a:r>
          </a:p>
          <a:p>
            <a:r>
              <a:rPr lang="en-US" dirty="0" smtClean="0"/>
              <a:t>Regular </a:t>
            </a:r>
            <a:r>
              <a:rPr lang="en-US" dirty="0" smtClean="0"/>
              <a:t>communication </a:t>
            </a:r>
            <a:r>
              <a:rPr lang="en-US" dirty="0" smtClean="0"/>
              <a:t>.</a:t>
            </a:r>
          </a:p>
          <a:p>
            <a:r>
              <a:rPr lang="en-US" dirty="0" smtClean="0"/>
              <a:t>Communication of outcomes.</a:t>
            </a:r>
          </a:p>
          <a:p>
            <a:r>
              <a:rPr lang="en-US" dirty="0" smtClean="0"/>
              <a:t>Rewarding staff.</a:t>
            </a:r>
          </a:p>
          <a:p>
            <a:r>
              <a:rPr lang="en-US" dirty="0" smtClean="0"/>
              <a:t>Discussing implications.</a:t>
            </a:r>
          </a:p>
          <a:p>
            <a:r>
              <a:rPr lang="en-US" dirty="0" smtClean="0"/>
              <a:t>Appropriate feedback systems. </a:t>
            </a:r>
            <a:r>
              <a:rPr lang="en-US" dirty="0" smtClean="0"/>
              <a:t> </a:t>
            </a:r>
          </a:p>
          <a:p>
            <a:r>
              <a:rPr lang="en-US" dirty="0" smtClean="0"/>
              <a:t>Creation of necessary infrastructure.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4277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Relevancy to the Organization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R</a:t>
            </a:r>
            <a:r>
              <a:rPr lang="en-US" dirty="0" smtClean="0"/>
              <a:t>esponsiveness to </a:t>
            </a:r>
            <a:r>
              <a:rPr lang="en-US" dirty="0" smtClean="0"/>
              <a:t>patient needs.</a:t>
            </a:r>
          </a:p>
          <a:p>
            <a:r>
              <a:rPr lang="en-US" dirty="0" smtClean="0"/>
              <a:t> </a:t>
            </a:r>
            <a:r>
              <a:rPr lang="en-US" dirty="0" smtClean="0"/>
              <a:t>I</a:t>
            </a:r>
            <a:r>
              <a:rPr lang="en-US" dirty="0" smtClean="0"/>
              <a:t>mproved medical </a:t>
            </a:r>
            <a:r>
              <a:rPr lang="en-US" dirty="0" smtClean="0"/>
              <a:t>outcomes.</a:t>
            </a:r>
          </a:p>
          <a:p>
            <a:r>
              <a:rPr lang="en-US" dirty="0" smtClean="0"/>
              <a:t>Improved organizational </a:t>
            </a:r>
            <a:r>
              <a:rPr lang="en-US" dirty="0" smtClean="0"/>
              <a:t>efficiency.</a:t>
            </a:r>
          </a:p>
          <a:p>
            <a:r>
              <a:rPr lang="en-US" dirty="0" smtClean="0"/>
              <a:t>Promotion of clinician </a:t>
            </a:r>
            <a:r>
              <a:rPr lang="en-US" dirty="0" smtClean="0"/>
              <a:t>productivity</a:t>
            </a:r>
            <a:r>
              <a:rPr lang="en-US" dirty="0" smtClean="0"/>
              <a:t>.</a:t>
            </a:r>
          </a:p>
          <a:p>
            <a:r>
              <a:rPr lang="en-US" dirty="0" smtClean="0"/>
              <a:t>Reduction of delays.</a:t>
            </a:r>
            <a:endParaRPr lang="en-US" dirty="0" smtClean="0"/>
          </a:p>
          <a:p>
            <a:r>
              <a:rPr lang="en-US" dirty="0" smtClean="0"/>
              <a:t>Improved p</a:t>
            </a:r>
            <a:r>
              <a:rPr lang="en-US" dirty="0" smtClean="0"/>
              <a:t>atient satisfaction. </a:t>
            </a:r>
            <a:endParaRPr lang="en-US" dirty="0" smtClean="0"/>
          </a:p>
          <a:p>
            <a:r>
              <a:rPr lang="en-US" dirty="0"/>
              <a:t>I</a:t>
            </a:r>
            <a:r>
              <a:rPr lang="en-US" dirty="0" smtClean="0"/>
              <a:t>ncreased </a:t>
            </a:r>
            <a:r>
              <a:rPr lang="en-US" dirty="0" smtClean="0"/>
              <a:t>return on investment.</a:t>
            </a:r>
          </a:p>
          <a:p>
            <a:r>
              <a:rPr lang="en-US" dirty="0" smtClean="0"/>
              <a:t>C</a:t>
            </a:r>
            <a:r>
              <a:rPr lang="en-US" dirty="0" smtClean="0"/>
              <a:t>reation of </a:t>
            </a:r>
            <a:r>
              <a:rPr lang="en-US" dirty="0" smtClean="0"/>
              <a:t>opportunities for creativity and innovation.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7423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it will work?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</a:t>
            </a:r>
            <a:r>
              <a:rPr lang="en-US" dirty="0" smtClean="0"/>
              <a:t>mooth </a:t>
            </a:r>
            <a:r>
              <a:rPr lang="en-US" dirty="0" smtClean="0"/>
              <a:t>transition from one culture to another.</a:t>
            </a:r>
          </a:p>
          <a:p>
            <a:r>
              <a:rPr lang="en-US" dirty="0" smtClean="0"/>
              <a:t>Improved </a:t>
            </a:r>
            <a:r>
              <a:rPr lang="en-US" dirty="0" smtClean="0"/>
              <a:t>productivity </a:t>
            </a:r>
            <a:r>
              <a:rPr lang="en-US" dirty="0" smtClean="0"/>
              <a:t>and the </a:t>
            </a:r>
            <a:r>
              <a:rPr lang="en-US" dirty="0" smtClean="0"/>
              <a:t>morale.</a:t>
            </a:r>
          </a:p>
          <a:p>
            <a:r>
              <a:rPr lang="en-US" dirty="0" smtClean="0"/>
              <a:t>A </a:t>
            </a:r>
            <a:r>
              <a:rPr lang="en-US" dirty="0" smtClean="0"/>
              <a:t>correct perception about care will be created.</a:t>
            </a:r>
          </a:p>
          <a:p>
            <a:r>
              <a:rPr lang="en-US" dirty="0" smtClean="0"/>
              <a:t>Minimal r</a:t>
            </a:r>
            <a:r>
              <a:rPr lang="en-US" dirty="0" smtClean="0"/>
              <a:t>esistance.</a:t>
            </a:r>
          </a:p>
          <a:p>
            <a:r>
              <a:rPr lang="en-US" dirty="0" smtClean="0"/>
              <a:t>Cooperation </a:t>
            </a:r>
            <a:r>
              <a:rPr lang="en-US" dirty="0" smtClean="0"/>
              <a:t>and </a:t>
            </a:r>
            <a:r>
              <a:rPr lang="en-US" dirty="0" smtClean="0"/>
              <a:t>collaboration.</a:t>
            </a:r>
          </a:p>
          <a:p>
            <a:r>
              <a:rPr lang="en-US" dirty="0" smtClean="0"/>
              <a:t>Optimal </a:t>
            </a:r>
            <a:r>
              <a:rPr lang="en-US" dirty="0" smtClean="0"/>
              <a:t>care </a:t>
            </a:r>
            <a:r>
              <a:rPr lang="en-US" dirty="0" smtClean="0"/>
              <a:t>outcomes.</a:t>
            </a:r>
          </a:p>
          <a:p>
            <a:r>
              <a:rPr lang="en-US" dirty="0" smtClean="0"/>
              <a:t>Reduced s</a:t>
            </a:r>
            <a:r>
              <a:rPr lang="en-US" dirty="0" smtClean="0"/>
              <a:t>tress </a:t>
            </a:r>
            <a:r>
              <a:rPr lang="en-US" dirty="0" smtClean="0"/>
              <a:t>and </a:t>
            </a:r>
            <a:r>
              <a:rPr lang="en-US" dirty="0" smtClean="0"/>
              <a:t>anxiety.</a:t>
            </a:r>
            <a:endParaRPr lang="en-US" dirty="0" smtClean="0"/>
          </a:p>
          <a:p>
            <a:r>
              <a:rPr lang="en-US" dirty="0" smtClean="0"/>
              <a:t>Positive </a:t>
            </a:r>
            <a:r>
              <a:rPr lang="en-US" dirty="0" smtClean="0"/>
              <a:t>opportunities.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638781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Sustainable Change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Effective communication strategies </a:t>
            </a:r>
            <a:r>
              <a:rPr lang="en-US" dirty="0" smtClean="0"/>
              <a:t>.</a:t>
            </a:r>
          </a:p>
          <a:p>
            <a:r>
              <a:rPr lang="en-US" dirty="0" smtClean="0"/>
              <a:t>Employee </a:t>
            </a:r>
            <a:r>
              <a:rPr lang="en-US" dirty="0" smtClean="0"/>
              <a:t>acceptance </a:t>
            </a:r>
            <a:r>
              <a:rPr lang="en-US" dirty="0" smtClean="0"/>
              <a:t>.</a:t>
            </a:r>
          </a:p>
          <a:p>
            <a:r>
              <a:rPr lang="en-US" dirty="0" smtClean="0"/>
              <a:t>Employee </a:t>
            </a:r>
            <a:r>
              <a:rPr lang="en-US" dirty="0" smtClean="0"/>
              <a:t>loyalty </a:t>
            </a:r>
            <a:r>
              <a:rPr lang="en-US" dirty="0" smtClean="0"/>
              <a:t>.</a:t>
            </a:r>
          </a:p>
          <a:p>
            <a:r>
              <a:rPr lang="en-US" dirty="0" smtClean="0"/>
              <a:t>Customer satisfaction.</a:t>
            </a:r>
          </a:p>
          <a:p>
            <a:r>
              <a:rPr lang="en-US" dirty="0"/>
              <a:t>C</a:t>
            </a:r>
            <a:r>
              <a:rPr lang="en-US" dirty="0" smtClean="0"/>
              <a:t>areful </a:t>
            </a:r>
            <a:r>
              <a:rPr lang="en-US" dirty="0" smtClean="0"/>
              <a:t>planning and follow up.</a:t>
            </a:r>
          </a:p>
          <a:p>
            <a:r>
              <a:rPr lang="en-US" dirty="0"/>
              <a:t>R</a:t>
            </a:r>
            <a:r>
              <a:rPr lang="en-US" dirty="0" smtClean="0"/>
              <a:t>oom </a:t>
            </a:r>
            <a:r>
              <a:rPr lang="en-US" dirty="0" smtClean="0"/>
              <a:t>for modification.</a:t>
            </a:r>
          </a:p>
          <a:p>
            <a:r>
              <a:rPr lang="en-US" dirty="0" smtClean="0"/>
              <a:t>Stakeholders, suppliers, and </a:t>
            </a:r>
            <a:r>
              <a:rPr lang="en-US" dirty="0" smtClean="0"/>
              <a:t>customers engagement.</a:t>
            </a:r>
            <a:endParaRPr lang="en-US" dirty="0" smtClean="0"/>
          </a:p>
          <a:p>
            <a:r>
              <a:rPr lang="en-US" dirty="0" smtClean="0"/>
              <a:t>Reduced possibilities </a:t>
            </a:r>
            <a:r>
              <a:rPr lang="en-US" dirty="0" smtClean="0"/>
              <a:t>for </a:t>
            </a:r>
            <a:r>
              <a:rPr lang="en-US" dirty="0" smtClean="0"/>
              <a:t>failure.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081749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Proposed Change Initiative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362200"/>
            <a:ext cx="6248400" cy="3148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37302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err="1" smtClean="0"/>
              <a:t>Hussain</a:t>
            </a:r>
            <a:r>
              <a:rPr lang="en-US" dirty="0" smtClean="0"/>
              <a:t>, T. S., Lei, S., </a:t>
            </a:r>
            <a:r>
              <a:rPr lang="en-US" dirty="0" err="1" smtClean="0"/>
              <a:t>Akram</a:t>
            </a:r>
            <a:r>
              <a:rPr lang="en-US" dirty="0" smtClean="0"/>
              <a:t>, T., </a:t>
            </a:r>
            <a:r>
              <a:rPr lang="en-US" dirty="0" err="1" smtClean="0"/>
              <a:t>Haider</a:t>
            </a:r>
            <a:r>
              <a:rPr lang="en-US" dirty="0" smtClean="0"/>
              <a:t>, J. M., </a:t>
            </a:r>
            <a:r>
              <a:rPr lang="en-US" dirty="0" err="1" smtClean="0"/>
              <a:t>Hussain</a:t>
            </a:r>
            <a:r>
              <a:rPr lang="en-US" dirty="0" smtClean="0"/>
              <a:t>, H. 	S., &amp; Ali, M. (2018). Kurt </a:t>
            </a:r>
            <a:r>
              <a:rPr lang="en-US" dirty="0" err="1" smtClean="0"/>
              <a:t>Lewin’s</a:t>
            </a:r>
            <a:r>
              <a:rPr lang="en-US" dirty="0" smtClean="0"/>
              <a:t> change model: A 	critical review of the role of leadership and 	employee 	involvement in organizational change. </a:t>
            </a:r>
            <a:r>
              <a:rPr lang="en-US" i="1" dirty="0" smtClean="0"/>
              <a:t>Journal of 	Innovation &amp; Knowled</a:t>
            </a:r>
            <a:r>
              <a:rPr lang="en-US" dirty="0" smtClean="0"/>
              <a:t>ge, 3(3), 123-127.</a:t>
            </a:r>
          </a:p>
          <a:p>
            <a:pPr marL="0" indent="0">
              <a:buNone/>
            </a:pPr>
            <a:r>
              <a:rPr lang="en-US" dirty="0" smtClean="0"/>
              <a:t>Jaen, C. R., Crabtree, B. F., Palmer, R. F., </a:t>
            </a:r>
            <a:r>
              <a:rPr lang="en-US" dirty="0" err="1" smtClean="0"/>
              <a:t>Ferrer</a:t>
            </a:r>
            <a:r>
              <a:rPr lang="en-US" dirty="0" smtClean="0"/>
              <a:t>, R. L., Nutting, P. 	A. Miller, W. L….</a:t>
            </a:r>
            <a:r>
              <a:rPr lang="en-US" dirty="0" err="1" smtClean="0"/>
              <a:t>Stange</a:t>
            </a:r>
            <a:r>
              <a:rPr lang="en-US" dirty="0" smtClean="0"/>
              <a:t>, K. C. (2010). Methods of 	evaluating practice change toward patient-centered 	medical home. </a:t>
            </a:r>
            <a:r>
              <a:rPr lang="en-US" i="1" dirty="0" smtClean="0"/>
              <a:t>Annals of Family Medicine</a:t>
            </a:r>
            <a:r>
              <a:rPr lang="en-US" dirty="0" smtClean="0"/>
              <a:t>, 8(4), 1-12. </a:t>
            </a:r>
          </a:p>
          <a:p>
            <a:pPr marL="0" indent="0">
              <a:buNone/>
            </a:pPr>
            <a:r>
              <a:rPr lang="en-US" dirty="0" smtClean="0"/>
              <a:t>Silver, A. S., </a:t>
            </a:r>
            <a:r>
              <a:rPr lang="en-US" dirty="0" err="1" smtClean="0"/>
              <a:t>McQuillan</a:t>
            </a:r>
            <a:r>
              <a:rPr lang="en-US" dirty="0" smtClean="0"/>
              <a:t>, &amp; </a:t>
            </a:r>
            <a:r>
              <a:rPr lang="en-US" dirty="0" err="1" smtClean="0"/>
              <a:t>Chertow</a:t>
            </a:r>
            <a:r>
              <a:rPr lang="en-US" dirty="0" smtClean="0"/>
              <a:t>, M. G. How to sustain 	change and support continuous quality improvement. 	</a:t>
            </a:r>
            <a:r>
              <a:rPr lang="en-US" i="1" dirty="0" smtClean="0"/>
              <a:t>Clinical Journal of American Society of Nephrology</a:t>
            </a:r>
            <a:r>
              <a:rPr lang="en-US" dirty="0" smtClean="0"/>
              <a:t>, 	11(5), 916-924. 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180143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201</TotalTime>
  <Words>1470</Words>
  <Application>Microsoft Office PowerPoint</Application>
  <PresentationFormat>On-screen Show (4:3)</PresentationFormat>
  <Paragraphs>198</Paragraphs>
  <Slides>14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Austin</vt:lpstr>
      <vt:lpstr>Change Model </vt:lpstr>
      <vt:lpstr>Combination of Change Models</vt:lpstr>
      <vt:lpstr>Methods of Evaluation</vt:lpstr>
      <vt:lpstr>Criteria for Team Selection</vt:lpstr>
      <vt:lpstr>Communication Strategies</vt:lpstr>
      <vt:lpstr>Strategies for Gathering Shareholders’ Support</vt:lpstr>
      <vt:lpstr>Strategies for Overcoming Resistance</vt:lpstr>
      <vt:lpstr>Implementation Strategies</vt:lpstr>
      <vt:lpstr>Sustainability Strategies</vt:lpstr>
      <vt:lpstr>Relevancy to the Organization</vt:lpstr>
      <vt:lpstr>Why it will work?</vt:lpstr>
      <vt:lpstr>Sustainable Change</vt:lpstr>
      <vt:lpstr>The Proposed Change Initiative</vt:lpstr>
      <vt:lpstr>References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Change Model</dc:title>
  <dc:creator>Windows User</dc:creator>
  <cp:lastModifiedBy>Windows User</cp:lastModifiedBy>
  <cp:revision>20</cp:revision>
  <dcterms:created xsi:type="dcterms:W3CDTF">2019-12-14T17:26:52Z</dcterms:created>
  <dcterms:modified xsi:type="dcterms:W3CDTF">2019-12-15T20:02:03Z</dcterms:modified>
</cp:coreProperties>
</file>